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632" autoAdjust="0"/>
  </p:normalViewPr>
  <p:slideViewPr>
    <p:cSldViewPr snapToGrid="0">
      <p:cViewPr varScale="1">
        <p:scale>
          <a:sx n="44" d="100"/>
          <a:sy n="44" d="100"/>
        </p:scale>
        <p:origin x="1368" y="54"/>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693459" cy="458788"/>
          </a:xfrm>
          <a:prstGeom prst="rect">
            <a:avLst/>
          </a:prstGeom>
        </p:spPr>
        <p:txBody>
          <a:bodyPr vert="horz" lIns="91440" tIns="45720" rIns="91440" bIns="45720" rtlCol="0"/>
          <a:lstStyle>
            <a:lvl1pPr algn="l">
              <a:defRPr sz="1200"/>
            </a:lvl1pPr>
          </a:lstStyle>
          <a:p>
            <a:r>
              <a:rPr lang="en-US" sz="1400" i="1" dirty="0" smtClean="0"/>
              <a:t>the</a:t>
            </a:r>
            <a:r>
              <a:rPr lang="en-US" sz="1400" dirty="0" smtClean="0"/>
              <a:t> </a:t>
            </a:r>
            <a:r>
              <a:rPr lang="en-US" sz="2800" b="1" dirty="0" smtClean="0">
                <a:latin typeface="Freestyle Script" panose="030804020302050B0404" pitchFamily="66" charset="0"/>
              </a:rPr>
              <a:t>URGENCY</a:t>
            </a:r>
            <a:r>
              <a:rPr lang="en-US" sz="1400" dirty="0" smtClean="0"/>
              <a:t> of the </a:t>
            </a:r>
            <a:r>
              <a:rPr lang="en-US" sz="2400" dirty="0" smtClean="0">
                <a:latin typeface="Berlin Sans FB Demi" panose="020E0802020502020306" pitchFamily="34" charset="0"/>
              </a:rPr>
              <a:t>Gospel</a:t>
            </a:r>
            <a:endParaRPr lang="en-US" sz="2400" dirty="0">
              <a:latin typeface="Berlin Sans FB Demi" panose="020E0802020502020306"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November 29,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43753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6E3CC-E4E2-4F23-8F1E-D4FFEAA4CFF2}" type="datetimeFigureOut">
              <a:rPr lang="en-US" smtClean="0"/>
              <a:t>11/28/2015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941FD0-B7CE-47F9-B777-638A2FD9ECF0}" type="slidenum">
              <a:rPr lang="en-US" smtClean="0"/>
              <a:t>‹#›</a:t>
            </a:fld>
            <a:endParaRPr lang="en-US"/>
          </a:p>
        </p:txBody>
      </p:sp>
    </p:spTree>
    <p:extLst>
      <p:ext uri="{BB962C8B-B14F-4D97-AF65-F5344CB8AC3E}">
        <p14:creationId xmlns:p14="http://schemas.microsoft.com/office/powerpoint/2010/main" val="1055902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Lord</a:t>
            </a:r>
            <a:r>
              <a:rPr lang="en-US" baseline="0" dirty="0" smtClean="0"/>
              <a:t> Beaverbrook – (Minister of Aircraft Production/Lord Privy Seal – Great Britain during World War 2)</a:t>
            </a:r>
          </a:p>
          <a:p>
            <a:endParaRPr lang="en-US" baseline="0" dirty="0" smtClean="0"/>
          </a:p>
          <a:p>
            <a:r>
              <a:rPr lang="en-US" baseline="0" dirty="0" smtClean="0"/>
              <a:t>Sacrifice needed to the point that he appealed to housewives to give up their aluminum pots and pans to make Spitfire fighter planes.</a:t>
            </a:r>
          </a:p>
          <a:p>
            <a:r>
              <a:rPr lang="en-US" baseline="0" dirty="0" smtClean="0"/>
              <a:t>(A </a:t>
            </a:r>
            <a:r>
              <a:rPr lang="en-US" b="1" baseline="0" dirty="0" smtClean="0"/>
              <a:t>Kinks</a:t>
            </a:r>
            <a:r>
              <a:rPr lang="en-US" baseline="0" dirty="0" smtClean="0"/>
              <a:t> song, </a:t>
            </a:r>
            <a:r>
              <a:rPr lang="en-US" i="1" baseline="0" dirty="0" smtClean="0"/>
              <a:t>“Mr. </a:t>
            </a:r>
            <a:r>
              <a:rPr lang="en-US" i="1" baseline="0" dirty="0" err="1" smtClean="0"/>
              <a:t>Churchhill</a:t>
            </a:r>
            <a:r>
              <a:rPr lang="en-US" i="1" baseline="0" dirty="0" smtClean="0"/>
              <a:t> says” </a:t>
            </a:r>
            <a:r>
              <a:rPr lang="en-US" baseline="0" dirty="0" smtClean="0"/>
              <a:t>recorded in 1969)  “</a:t>
            </a:r>
            <a:r>
              <a:rPr lang="en-US" dirty="0" smtClean="0"/>
              <a:t>"Mr. Beaverbrook says: 'We've </a:t>
            </a:r>
            <a:r>
              <a:rPr lang="en-US" dirty="0" err="1" smtClean="0"/>
              <a:t>gotta</a:t>
            </a:r>
            <a:r>
              <a:rPr lang="en-US" dirty="0" smtClean="0"/>
              <a:t> save our tin/And all the garden gates and empty cans are </a:t>
            </a:r>
            <a:r>
              <a:rPr lang="en-US" dirty="0" err="1" smtClean="0"/>
              <a:t>gonna</a:t>
            </a:r>
            <a:r>
              <a:rPr lang="en-US" dirty="0" smtClean="0"/>
              <a:t> make us win...'.“</a:t>
            </a:r>
          </a:p>
          <a:p>
            <a:endParaRPr lang="en-US" dirty="0" smtClean="0"/>
          </a:p>
          <a:p>
            <a:r>
              <a:rPr lang="en-US" b="1" dirty="0" smtClean="0"/>
              <a:t>Urgent</a:t>
            </a:r>
            <a:r>
              <a:rPr lang="en-US" baseline="0" dirty="0" smtClean="0"/>
              <a:t> - calling for immediate attention.  </a:t>
            </a:r>
            <a:r>
              <a:rPr lang="en-US" b="1" baseline="0" dirty="0" smtClean="0"/>
              <a:t>(Simple definition) </a:t>
            </a:r>
            <a:r>
              <a:rPr lang="en-US" baseline="0" dirty="0" smtClean="0"/>
              <a:t>- </a:t>
            </a:r>
            <a:r>
              <a:rPr lang="en-US" u="sng" baseline="0" dirty="0" smtClean="0"/>
              <a:t>very important</a:t>
            </a:r>
            <a:r>
              <a:rPr lang="en-US" u="none" baseline="0" dirty="0" smtClean="0"/>
              <a:t> </a:t>
            </a:r>
            <a:r>
              <a:rPr lang="en-US" baseline="0" dirty="0" smtClean="0"/>
              <a:t>and needing immediate attention</a:t>
            </a:r>
          </a:p>
          <a:p>
            <a:endParaRPr lang="en-US" baseline="0" dirty="0" smtClean="0"/>
          </a:p>
          <a:p>
            <a:r>
              <a:rPr lang="en-US" b="1" baseline="0" dirty="0" smtClean="0"/>
              <a:t>(Matthew 24:42-51) READ</a:t>
            </a:r>
          </a:p>
          <a:p>
            <a:endParaRPr lang="en-US" b="1" baseline="0" dirty="0" smtClean="0"/>
          </a:p>
          <a:p>
            <a:r>
              <a:rPr lang="en-US" b="0" i="1" baseline="0" dirty="0" smtClean="0"/>
              <a:t>(Developed from a sermon idea from Joe Price, The Spirit’s Sword – 9/5/99)</a:t>
            </a:r>
            <a:endParaRPr lang="en-US" b="0" i="1" dirty="0"/>
          </a:p>
        </p:txBody>
      </p:sp>
      <p:sp>
        <p:nvSpPr>
          <p:cNvPr id="4" name="Slide Number Placeholder 3"/>
          <p:cNvSpPr>
            <a:spLocks noGrp="1"/>
          </p:cNvSpPr>
          <p:nvPr>
            <p:ph type="sldNum" sz="quarter" idx="10"/>
          </p:nvPr>
        </p:nvSpPr>
        <p:spPr/>
        <p:txBody>
          <a:bodyPr/>
          <a:lstStyle/>
          <a:p>
            <a:fld id="{B8941FD0-B7CE-47F9-B777-638A2FD9ECF0}" type="slidenum">
              <a:rPr lang="en-US" smtClean="0"/>
              <a:t>1</a:t>
            </a:fld>
            <a:endParaRPr lang="en-US"/>
          </a:p>
        </p:txBody>
      </p:sp>
    </p:spTree>
    <p:extLst>
      <p:ext uri="{BB962C8B-B14F-4D97-AF65-F5344CB8AC3E}">
        <p14:creationId xmlns:p14="http://schemas.microsoft.com/office/powerpoint/2010/main" val="352132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(Ephesians 1:1-3), </a:t>
            </a:r>
            <a:r>
              <a:rPr lang="en-US" i="1" dirty="0" smtClean="0"/>
              <a:t>“Paul, an apostle of Jesus Christ by the will of God, to the saints who are in Ephesus, and faithful in Christ Jesus:  </a:t>
            </a:r>
            <a:r>
              <a:rPr lang="en-US" i="1" baseline="30000" dirty="0" smtClean="0"/>
              <a:t>2</a:t>
            </a:r>
            <a:r>
              <a:rPr lang="en-US" i="1" dirty="0" smtClean="0"/>
              <a:t> Grace to you and peace from God our Father and the Lord Jesus Christ.  </a:t>
            </a:r>
            <a:r>
              <a:rPr lang="en-US" i="1" baseline="30000" dirty="0" smtClean="0"/>
              <a:t>3</a:t>
            </a:r>
            <a:r>
              <a:rPr lang="en-US" i="1" dirty="0" smtClean="0"/>
              <a:t> Blessed be the God and Father of our Lord Jesus Christ, who has blessed us with every spiritual blessing in the heavenly places in Christ.”</a:t>
            </a:r>
          </a:p>
          <a:p>
            <a:endParaRPr lang="en-US" i="1" dirty="0" smtClean="0"/>
          </a:p>
          <a:p>
            <a:r>
              <a:rPr lang="en-US" b="1" i="0" dirty="0" smtClean="0"/>
              <a:t>(Colossians 3:1-3), </a:t>
            </a:r>
            <a:r>
              <a:rPr lang="en-US" i="1" dirty="0" smtClean="0"/>
              <a:t>“If then you were raised with Christ, seek those things which are above, where Christ is, sitting at the right hand of God. </a:t>
            </a:r>
            <a:r>
              <a:rPr lang="en-US" i="1" baseline="30000" dirty="0" smtClean="0"/>
              <a:t>2</a:t>
            </a:r>
            <a:r>
              <a:rPr lang="en-US" i="1" dirty="0" smtClean="0"/>
              <a:t> Set your mind on things above, not on things on the earth. </a:t>
            </a:r>
            <a:r>
              <a:rPr lang="en-US" i="1" baseline="30000" dirty="0" smtClean="0"/>
              <a:t>3</a:t>
            </a:r>
            <a:r>
              <a:rPr lang="en-US" i="1" dirty="0" smtClean="0"/>
              <a:t> For you died, and your life is hidden with Christ in God.</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2</a:t>
            </a:fld>
            <a:endParaRPr lang="en-US"/>
          </a:p>
        </p:txBody>
      </p:sp>
    </p:spTree>
    <p:extLst>
      <p:ext uri="{BB962C8B-B14F-4D97-AF65-F5344CB8AC3E}">
        <p14:creationId xmlns:p14="http://schemas.microsoft.com/office/powerpoint/2010/main" val="294337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(Matthew 9:35-38), “</a:t>
            </a:r>
            <a:r>
              <a:rPr lang="en-US" b="0" i="1" dirty="0" smtClean="0"/>
              <a:t>Then Jesus went about all the cities and villages, teaching in their synagogues, preaching the gospel of the kingdom, and healing every sickness and every disease among the people. </a:t>
            </a:r>
            <a:r>
              <a:rPr lang="en-US" b="0" i="1" baseline="30000" dirty="0" smtClean="0"/>
              <a:t>36</a:t>
            </a:r>
            <a:r>
              <a:rPr lang="en-US" b="0" i="1" dirty="0" smtClean="0"/>
              <a:t>  </a:t>
            </a:r>
            <a:r>
              <a:rPr lang="en-US" i="1" dirty="0" smtClean="0"/>
              <a:t>But when He saw the multitudes, He was moved with compassion for them, because they were weary and scattered, like sheep having no shepherd. </a:t>
            </a:r>
            <a:r>
              <a:rPr lang="en-US" i="1" baseline="30000" dirty="0" smtClean="0"/>
              <a:t>37</a:t>
            </a:r>
            <a:r>
              <a:rPr lang="en-US" i="1" dirty="0" smtClean="0"/>
              <a:t> Then He said to His disciples, " The harvest truly is plentiful, but the laborers are few. </a:t>
            </a:r>
            <a:r>
              <a:rPr lang="en-US" i="1" baseline="30000" dirty="0" smtClean="0"/>
              <a:t>38</a:t>
            </a:r>
            <a:r>
              <a:rPr lang="en-US" i="1" dirty="0" smtClean="0"/>
              <a:t> Therefore pray the Lord of the harvest to send out laborers into His harvest."</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3</a:t>
            </a:fld>
            <a:endParaRPr lang="en-US"/>
          </a:p>
        </p:txBody>
      </p:sp>
    </p:spTree>
    <p:extLst>
      <p:ext uri="{BB962C8B-B14F-4D97-AF65-F5344CB8AC3E}">
        <p14:creationId xmlns:p14="http://schemas.microsoft.com/office/powerpoint/2010/main" val="407149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(Romans 8:32), </a:t>
            </a:r>
            <a:r>
              <a:rPr lang="en-US" i="1" dirty="0" smtClean="0"/>
              <a:t>“He who did not spare His own Son, but delivered Him up for us all, how shall He not with Him also freely give us all things?”</a:t>
            </a:r>
          </a:p>
          <a:p>
            <a:endParaRPr lang="en-US" dirty="0" smtClean="0"/>
          </a:p>
          <a:p>
            <a:r>
              <a:rPr lang="en-US" b="1" dirty="0" smtClean="0"/>
              <a:t>(Romans 5:6-8), </a:t>
            </a:r>
            <a:r>
              <a:rPr lang="en-US" i="1" dirty="0" smtClean="0"/>
              <a:t>“For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4</a:t>
            </a:fld>
            <a:endParaRPr lang="en-US"/>
          </a:p>
        </p:txBody>
      </p:sp>
    </p:spTree>
    <p:extLst>
      <p:ext uri="{BB962C8B-B14F-4D97-AF65-F5344CB8AC3E}">
        <p14:creationId xmlns:p14="http://schemas.microsoft.com/office/powerpoint/2010/main" val="287772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2:36-38), </a:t>
            </a:r>
            <a:r>
              <a:rPr lang="en-US" i="1" dirty="0" smtClean="0"/>
              <a:t>"Therefore let all the house of Israel know assuredly that God has made this Jesus, whom you crucified, both Lord and Christ.“ </a:t>
            </a:r>
            <a:r>
              <a:rPr lang="en-US" i="1" baseline="30000" dirty="0" smtClean="0"/>
              <a:t>37</a:t>
            </a:r>
            <a:r>
              <a:rPr lang="en-US" i="1" dirty="0" smtClean="0"/>
              <a:t> Now when they heard this, they were cut to the heart, and said to Peter and the rest of the apostles, "Men and brethren, what shall we do?“ </a:t>
            </a:r>
            <a:r>
              <a:rPr lang="en-US" i="1" baseline="30000" dirty="0" smtClean="0"/>
              <a:t>38</a:t>
            </a:r>
            <a:r>
              <a:rPr lang="en-US" i="1" dirty="0" smtClean="0"/>
              <a:t> Then Peter said to them, "Repent, and let every one of you be baptized in the name of Jesus Christ for the remission of sins; and you shall receive the gift of the Holy Spirit.”</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5</a:t>
            </a:fld>
            <a:endParaRPr lang="en-US"/>
          </a:p>
        </p:txBody>
      </p:sp>
    </p:spTree>
    <p:extLst>
      <p:ext uri="{BB962C8B-B14F-4D97-AF65-F5344CB8AC3E}">
        <p14:creationId xmlns:p14="http://schemas.microsoft.com/office/powerpoint/2010/main" val="2181622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a:t>
            </a:r>
            <a:r>
              <a:rPr lang="en-US" b="1" baseline="0" dirty="0" smtClean="0"/>
              <a:t> 1:10-11), </a:t>
            </a:r>
            <a:r>
              <a:rPr lang="en-US" i="1" baseline="0" dirty="0" smtClean="0"/>
              <a:t>“And while they looked steadfastly toward heaven as He went up, behold, two men stood by them in white apparel, </a:t>
            </a:r>
            <a:r>
              <a:rPr lang="en-US" i="1" baseline="30000" dirty="0" smtClean="0"/>
              <a:t>11</a:t>
            </a:r>
            <a:r>
              <a:rPr lang="en-US" i="1" baseline="0" dirty="0" smtClean="0"/>
              <a:t> who also said, "Men of Galilee, why do you stand gazing up into heaven? This same Jesus, who was taken up from you into heaven, will so come in like manner as you saw Him go into heaven."</a:t>
            </a:r>
          </a:p>
          <a:p>
            <a:endParaRPr lang="en-US" baseline="0" dirty="0" smtClean="0"/>
          </a:p>
          <a:p>
            <a:r>
              <a:rPr lang="en-US" b="1" baseline="0" dirty="0" smtClean="0"/>
              <a:t>The need to escape! (2 Thessalonians 1:8-9), </a:t>
            </a:r>
            <a:r>
              <a:rPr lang="en-US" i="1" baseline="0" dirty="0" smtClean="0"/>
              <a:t>“in flaming fire taking vengeance on those who do not know God, and on those who do not obey the gospel of our Lord Jesus Christ. </a:t>
            </a:r>
            <a:r>
              <a:rPr lang="en-US" i="1" baseline="30000" dirty="0" smtClean="0"/>
              <a:t>9</a:t>
            </a:r>
            <a:r>
              <a:rPr lang="en-US" i="1" baseline="0" dirty="0" smtClean="0"/>
              <a:t> These shall be punished with everlasting destruction from the presence of the Lord and from the glory of His power.”</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6</a:t>
            </a:fld>
            <a:endParaRPr lang="en-US"/>
          </a:p>
        </p:txBody>
      </p:sp>
    </p:spTree>
    <p:extLst>
      <p:ext uri="{BB962C8B-B14F-4D97-AF65-F5344CB8AC3E}">
        <p14:creationId xmlns:p14="http://schemas.microsoft.com/office/powerpoint/2010/main" val="1689472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a:t>
            </a:r>
            <a:r>
              <a:rPr lang="en-US" b="1" baseline="0" dirty="0" smtClean="0"/>
              <a:t> Timothy 2:2), </a:t>
            </a:r>
            <a:r>
              <a:rPr lang="en-US" i="1" baseline="0" dirty="0" smtClean="0"/>
              <a:t>“And the things that you have heard from me among many witnesses, commit these to faithful men who will be able to teach others also.”</a:t>
            </a:r>
          </a:p>
          <a:p>
            <a:endParaRPr lang="en-US" baseline="0" dirty="0" smtClean="0"/>
          </a:p>
          <a:p>
            <a:r>
              <a:rPr lang="en-US" b="1" baseline="0" dirty="0" smtClean="0"/>
              <a:t>(2 Timothy 4:1-2), </a:t>
            </a:r>
            <a:r>
              <a:rPr lang="en-US" i="1" baseline="0" dirty="0" smtClean="0"/>
              <a:t>“I charge you therefore before God and the Lord Jesus Christ, who will judge the living and the dead at His appearing and His kingdom: </a:t>
            </a:r>
            <a:r>
              <a:rPr lang="en-US" i="1" baseline="30000" dirty="0" smtClean="0"/>
              <a:t>2</a:t>
            </a:r>
            <a:r>
              <a:rPr lang="en-US" i="1" baseline="0" dirty="0" smtClean="0"/>
              <a:t> Preach the word! Be ready in season and out of season. Convince, rebuke, exhort, with all longsuffering and teaching.”</a:t>
            </a:r>
            <a:endParaRPr lang="en-US" i="1" dirty="0"/>
          </a:p>
        </p:txBody>
      </p:sp>
      <p:sp>
        <p:nvSpPr>
          <p:cNvPr id="4" name="Slide Number Placeholder 3"/>
          <p:cNvSpPr>
            <a:spLocks noGrp="1"/>
          </p:cNvSpPr>
          <p:nvPr>
            <p:ph type="sldNum" sz="quarter" idx="10"/>
          </p:nvPr>
        </p:nvSpPr>
        <p:spPr/>
        <p:txBody>
          <a:bodyPr/>
          <a:lstStyle/>
          <a:p>
            <a:fld id="{B8941FD0-B7CE-47F9-B777-638A2FD9ECF0}" type="slidenum">
              <a:rPr lang="en-US" smtClean="0"/>
              <a:t>7</a:t>
            </a:fld>
            <a:endParaRPr lang="en-US"/>
          </a:p>
        </p:txBody>
      </p:sp>
    </p:spTree>
    <p:extLst>
      <p:ext uri="{BB962C8B-B14F-4D97-AF65-F5344CB8AC3E}">
        <p14:creationId xmlns:p14="http://schemas.microsoft.com/office/powerpoint/2010/main" val="1939324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Corinthians</a:t>
            </a:r>
            <a:r>
              <a:rPr lang="en-US" b="1" baseline="0" dirty="0" smtClean="0"/>
              <a:t> 6:1), </a:t>
            </a:r>
            <a:r>
              <a:rPr lang="en-US" b="0" i="1" baseline="0" dirty="0" smtClean="0"/>
              <a:t>“</a:t>
            </a:r>
            <a:r>
              <a:rPr lang="en-US" b="0" i="1" dirty="0" smtClean="0"/>
              <a:t>We then, as workers together with Him also plead with you not to receive the grace of God in vain. </a:t>
            </a:r>
            <a:r>
              <a:rPr lang="en-US" b="0" i="1" baseline="30000" dirty="0" smtClean="0"/>
              <a:t>2</a:t>
            </a:r>
            <a:r>
              <a:rPr lang="en-US" b="0" i="1" dirty="0" smtClean="0"/>
              <a:t> For He says: "In an acceptable time I have heard you, and in the day of salvation I have helped you." Behold, now is the accepted time; behold, now is the day of salvation.”</a:t>
            </a:r>
            <a:endParaRPr lang="en-US" b="0" i="1" dirty="0"/>
          </a:p>
        </p:txBody>
      </p:sp>
      <p:sp>
        <p:nvSpPr>
          <p:cNvPr id="4" name="Slide Number Placeholder 3"/>
          <p:cNvSpPr>
            <a:spLocks noGrp="1"/>
          </p:cNvSpPr>
          <p:nvPr>
            <p:ph type="sldNum" sz="quarter" idx="10"/>
          </p:nvPr>
        </p:nvSpPr>
        <p:spPr/>
        <p:txBody>
          <a:bodyPr/>
          <a:lstStyle/>
          <a:p>
            <a:fld id="{B8941FD0-B7CE-47F9-B777-638A2FD9ECF0}" type="slidenum">
              <a:rPr lang="en-US" smtClean="0"/>
              <a:t>8</a:t>
            </a:fld>
            <a:endParaRPr lang="en-US"/>
          </a:p>
        </p:txBody>
      </p:sp>
    </p:spTree>
    <p:extLst>
      <p:ext uri="{BB962C8B-B14F-4D97-AF65-F5344CB8AC3E}">
        <p14:creationId xmlns:p14="http://schemas.microsoft.com/office/powerpoint/2010/main" val="153934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49406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343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71616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369301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DD944-2856-4BBD-B612-D29204844DAA}"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03478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DD944-2856-4BBD-B612-D29204844DAA}"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278775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7DD944-2856-4BBD-B612-D29204844DAA}" type="datetimeFigureOut">
              <a:rPr lang="en-US" smtClean="0"/>
              <a:t>11/28/2015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01452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DD944-2856-4BBD-B612-D29204844DAA}" type="datetimeFigureOut">
              <a:rPr lang="en-US" smtClean="0"/>
              <a:t>11/28/2015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9438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DD944-2856-4BBD-B612-D29204844DAA}" type="datetimeFigureOut">
              <a:rPr lang="en-US" smtClean="0"/>
              <a:t>11/28/2015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83315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DD944-2856-4BBD-B612-D29204844DAA}"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83203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DD944-2856-4BBD-B612-D29204844DAA}"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90074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DD944-2856-4BBD-B612-D29204844DAA}" type="datetimeFigureOut">
              <a:rPr lang="en-US" smtClean="0"/>
              <a:t>11/28/2015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ACD42-9BE6-47EC-833A-565BF1D1A58B}" type="slidenum">
              <a:rPr lang="en-US" smtClean="0"/>
              <a:t>‹#›</a:t>
            </a:fld>
            <a:endParaRPr lang="en-US"/>
          </a:p>
        </p:txBody>
      </p:sp>
    </p:spTree>
    <p:extLst>
      <p:ext uri="{BB962C8B-B14F-4D97-AF65-F5344CB8AC3E}">
        <p14:creationId xmlns:p14="http://schemas.microsoft.com/office/powerpoint/2010/main" val="1192261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875" y="416859"/>
            <a:ext cx="5038866" cy="3922060"/>
          </a:xfrm>
        </p:spPr>
        <p:txBody>
          <a:bodyPr>
            <a:normAutofit/>
          </a:bodyPr>
          <a:lstStyle/>
          <a:p>
            <a:r>
              <a:rPr lang="en-US" sz="3200" b="1" i="1" dirty="0" smtClean="0"/>
              <a:t>the</a:t>
            </a:r>
            <a:r>
              <a:rPr lang="en-US" dirty="0" smtClean="0"/>
              <a:t/>
            </a:r>
            <a:br>
              <a:rPr lang="en-US" dirty="0" smtClean="0"/>
            </a:br>
            <a:r>
              <a:rPr lang="en-US" sz="88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dirty="0" smtClean="0"/>
              <a:t/>
            </a:r>
            <a:br>
              <a:rPr lang="en-US" dirty="0" smtClean="0"/>
            </a:br>
            <a:r>
              <a:rPr lang="en-US" sz="3200" b="1" i="1" dirty="0" smtClean="0"/>
              <a:t>of the</a:t>
            </a:r>
            <a:r>
              <a:rPr lang="en-US" dirty="0" smtClean="0"/>
              <a:t/>
            </a:r>
            <a:br>
              <a:rPr lang="en-US" dirty="0" smtClean="0"/>
            </a:br>
            <a:r>
              <a:rPr lang="en-US" sz="80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endParaRPr lang="en-US" sz="8000" b="1" dirty="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p:cNvSpPr>
            <a:spLocks noGrp="1"/>
          </p:cNvSpPr>
          <p:nvPr>
            <p:ph type="subTitle" idx="1"/>
          </p:nvPr>
        </p:nvSpPr>
        <p:spPr>
          <a:xfrm>
            <a:off x="487875" y="5257800"/>
            <a:ext cx="5038866" cy="856129"/>
          </a:xfrm>
        </p:spPr>
        <p:txBody>
          <a:bodyPr>
            <a:normAutofit/>
          </a:bodyPr>
          <a:lstStyle/>
          <a:p>
            <a:r>
              <a:rPr lang="en-US" sz="4000" b="1" dirty="0" smtClean="0"/>
              <a:t>Matthew 24:42-51</a:t>
            </a:r>
            <a:endParaRPr lang="en-US" sz="4000" b="1" dirty="0"/>
          </a:p>
        </p:txBody>
      </p:sp>
      <p:pic>
        <p:nvPicPr>
          <p:cNvPr id="4" name="Picture 3"/>
          <p:cNvPicPr>
            <a:picLocks noChangeAspect="1"/>
          </p:cNvPicPr>
          <p:nvPr/>
        </p:nvPicPr>
        <p:blipFill>
          <a:blip r:embed="rId3"/>
          <a:stretch>
            <a:fillRect/>
          </a:stretch>
        </p:blipFill>
        <p:spPr>
          <a:xfrm>
            <a:off x="5770271" y="1248009"/>
            <a:ext cx="2802872" cy="4271043"/>
          </a:xfrm>
          <a:prstGeom prst="rect">
            <a:avLst/>
          </a:prstGeom>
          <a:ln w="38100">
            <a:solidFill>
              <a:schemeClr val="tx1"/>
            </a:solidFill>
          </a:ln>
        </p:spPr>
      </p:pic>
    </p:spTree>
    <p:extLst>
      <p:ext uri="{BB962C8B-B14F-4D97-AF65-F5344CB8AC3E}">
        <p14:creationId xmlns:p14="http://schemas.microsoft.com/office/powerpoint/2010/main" val="424957969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407172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20960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98872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226939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a:p>
            <a:pPr marL="347663" indent="-347663"/>
            <a:r>
              <a:rPr lang="en-US" sz="3200" b="1" dirty="0" smtClean="0"/>
              <a:t>The future coming of Christ                           </a:t>
            </a:r>
            <a:r>
              <a:rPr lang="en-US" sz="3200" dirty="0" smtClean="0"/>
              <a:t>(Acts 1:10-11; 2 Thess. 1:8-9)</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32060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a:p>
            <a:pPr marL="347663" indent="-347663"/>
            <a:r>
              <a:rPr lang="en-US" sz="3200" b="1" dirty="0" smtClean="0"/>
              <a:t>The future coming of Christ                           </a:t>
            </a:r>
            <a:r>
              <a:rPr lang="en-US" sz="3200" dirty="0" smtClean="0"/>
              <a:t>(Acts 1:10-11; 2 Thess. 1:8-9)</a:t>
            </a:r>
          </a:p>
          <a:p>
            <a:pPr marL="347663" indent="-347663"/>
            <a:r>
              <a:rPr lang="en-US" sz="3200" b="1" dirty="0" smtClean="0"/>
              <a:t>Christ’s charge to the church                                </a:t>
            </a:r>
            <a:r>
              <a:rPr lang="en-US" sz="3200" dirty="0" smtClean="0"/>
              <a:t>(2 Timothy 2:2; 4:1-2)</a:t>
            </a:r>
          </a:p>
          <a:p>
            <a:pPr marL="347663" indent="-347663"/>
            <a:endParaRPr lang="en-US" sz="3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73988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anim calcmode="lin" valueType="num">
                                      <p:cBhvr>
                                        <p:cTn id="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875" y="416859"/>
            <a:ext cx="5038866" cy="1085370"/>
          </a:xfrm>
        </p:spPr>
        <p:txBody>
          <a:bodyPr anchor="t">
            <a:normAutofit/>
          </a:bodyPr>
          <a:lstStyle/>
          <a:p>
            <a:r>
              <a:rPr lang="en-US" sz="72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Conclusion</a:t>
            </a:r>
            <a:endParaRPr lang="en-US" sz="7200" b="1" dirty="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p:cNvSpPr>
            <a:spLocks noGrp="1"/>
          </p:cNvSpPr>
          <p:nvPr>
            <p:ph type="subTitle" idx="1"/>
          </p:nvPr>
        </p:nvSpPr>
        <p:spPr>
          <a:xfrm>
            <a:off x="487875" y="1959430"/>
            <a:ext cx="4802582" cy="4354284"/>
          </a:xfrm>
        </p:spPr>
        <p:txBody>
          <a:bodyPr>
            <a:normAutofit/>
          </a:bodyPr>
          <a:lstStyle/>
          <a:p>
            <a:pPr algn="l"/>
            <a:r>
              <a:rPr lang="en-US" sz="3600" b="1" dirty="0" smtClean="0"/>
              <a:t>It is urgent…</a:t>
            </a:r>
          </a:p>
          <a:p>
            <a:pPr algn="l"/>
            <a:endParaRPr lang="en-US" sz="800" b="1" dirty="0" smtClean="0"/>
          </a:p>
          <a:p>
            <a:r>
              <a:rPr lang="en-US" sz="3200" i="1" dirty="0" smtClean="0"/>
              <a:t>an important thing needing immediate attention</a:t>
            </a:r>
          </a:p>
          <a:p>
            <a:endParaRPr lang="en-US" sz="800" i="1" dirty="0" smtClean="0"/>
          </a:p>
          <a:p>
            <a:pPr algn="r"/>
            <a:r>
              <a:rPr lang="en-US" sz="3600" b="1" dirty="0" smtClean="0"/>
              <a:t>…that you ensure your life is right with God!</a:t>
            </a:r>
          </a:p>
          <a:p>
            <a:pPr algn="l"/>
            <a:endParaRPr lang="en-US" sz="800" b="1" dirty="0"/>
          </a:p>
          <a:p>
            <a:pPr algn="r"/>
            <a:r>
              <a:rPr lang="en-US" sz="3600" b="1" dirty="0" smtClean="0"/>
              <a:t>(2 Corinthians 6:1)</a:t>
            </a:r>
            <a:endParaRPr lang="en-US" sz="3600" b="1" dirty="0"/>
          </a:p>
        </p:txBody>
      </p:sp>
      <p:pic>
        <p:nvPicPr>
          <p:cNvPr id="4" name="Picture 3"/>
          <p:cNvPicPr>
            <a:picLocks noChangeAspect="1"/>
          </p:cNvPicPr>
          <p:nvPr/>
        </p:nvPicPr>
        <p:blipFill>
          <a:blip r:embed="rId3"/>
          <a:stretch>
            <a:fillRect/>
          </a:stretch>
        </p:blipFill>
        <p:spPr>
          <a:xfrm>
            <a:off x="5770271" y="1248009"/>
            <a:ext cx="2802872" cy="4271043"/>
          </a:xfrm>
          <a:prstGeom prst="rect">
            <a:avLst/>
          </a:prstGeom>
          <a:ln w="38100">
            <a:solidFill>
              <a:schemeClr val="tx1"/>
            </a:solidFill>
          </a:ln>
        </p:spPr>
      </p:pic>
    </p:spTree>
    <p:extLst>
      <p:ext uri="{BB962C8B-B14F-4D97-AF65-F5344CB8AC3E}">
        <p14:creationId xmlns:p14="http://schemas.microsoft.com/office/powerpoint/2010/main" val="153583759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1173</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Berlin Sans FB Demi</vt:lpstr>
      <vt:lpstr>Calibri</vt:lpstr>
      <vt:lpstr>Calibri Light</vt:lpstr>
      <vt:lpstr>Freestyle Script</vt:lpstr>
      <vt:lpstr>Office Theme</vt:lpstr>
      <vt:lpstr>the URGENCY of the Gospel</vt:lpstr>
      <vt:lpstr>The URGENCY of the Gospel is seen in…</vt:lpstr>
      <vt:lpstr>The URGENCY of the Gospel is seen in…</vt:lpstr>
      <vt:lpstr>The URGENCY of the Gospel is seen in…</vt:lpstr>
      <vt:lpstr>The URGENCY of the Gospel is seen in…</vt:lpstr>
      <vt:lpstr>The URGENCY of the Gospel is seen in…</vt:lpstr>
      <vt:lpstr>The URGENCY of the Gospel is seen in…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14</cp:revision>
  <dcterms:created xsi:type="dcterms:W3CDTF">2015-11-29T01:13:42Z</dcterms:created>
  <dcterms:modified xsi:type="dcterms:W3CDTF">2015-11-29T04:19:55Z</dcterms:modified>
</cp:coreProperties>
</file>